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76" r:id="rId3"/>
    <p:sldId id="257" r:id="rId4"/>
    <p:sldId id="258" r:id="rId5"/>
    <p:sldId id="275" r:id="rId6"/>
    <p:sldId id="259" r:id="rId7"/>
    <p:sldId id="262" r:id="rId8"/>
    <p:sldId id="269" r:id="rId9"/>
    <p:sldId id="270" r:id="rId10"/>
    <p:sldId id="271" r:id="rId11"/>
    <p:sldId id="272" r:id="rId12"/>
    <p:sldId id="261" r:id="rId13"/>
    <p:sldId id="280" r:id="rId14"/>
    <p:sldId id="284" r:id="rId15"/>
    <p:sldId id="263" r:id="rId16"/>
    <p:sldId id="273" r:id="rId17"/>
    <p:sldId id="264" r:id="rId18"/>
    <p:sldId id="265" r:id="rId19"/>
    <p:sldId id="266" r:id="rId20"/>
    <p:sldId id="285" r:id="rId21"/>
    <p:sldId id="267" r:id="rId22"/>
    <p:sldId id="287" r:id="rId23"/>
    <p:sldId id="274" r:id="rId24"/>
    <p:sldId id="286" r:id="rId25"/>
    <p:sldId id="278" r:id="rId26"/>
    <p:sldId id="281" r:id="rId27"/>
    <p:sldId id="283" r:id="rId28"/>
    <p:sldId id="277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9"/>
    <p:restoredTop sz="94604"/>
  </p:normalViewPr>
  <p:slideViewPr>
    <p:cSldViewPr snapToGrid="0" snapToObjects="1">
      <p:cViewPr>
        <p:scale>
          <a:sx n="153" d="100"/>
          <a:sy n="153" d="100"/>
        </p:scale>
        <p:origin x="236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BDC70-6608-A649-BA4A-40F5A636EF30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23F10-4545-634A-85F0-27F42E9B9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3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23F10-4545-634A-85F0-27F42E9B9A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6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66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40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994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9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3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20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37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77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72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17AE7-1A43-9C4C-885B-DE1C9F1CA478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5D2E2-E0C6-AD4E-BA75-F9B27509E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A18D1-4E09-4745-831E-C68CAF3C52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MLbase: A Distributed Machine-learning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737DB6-FDE2-DF4B-BE48-FDC5D1BF97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Hans" dirty="0"/>
              <a:t>Jialin</a:t>
            </a:r>
            <a:r>
              <a:rPr lang="zh-Hans" altLang="en-US" dirty="0"/>
              <a:t> </a:t>
            </a:r>
            <a:r>
              <a:rPr lang="en-US" altLang="zh-Hans" dirty="0"/>
              <a:t>Liu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030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ED87-920F-7441-97BE-AB993018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3266-6676-5D45-9026-4E3F7FC4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539" y="1912014"/>
            <a:ext cx="4185856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Submit ML Query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Logical Learning Plan (LLP)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Physical Learning Plan (PLP)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Distributed Execution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DDB4D-9558-3E4C-9F86-48DB49F08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" y="1912014"/>
            <a:ext cx="4264949" cy="426494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C8EB746-1523-5F44-A317-7C75E792707B}"/>
              </a:ext>
            </a:extLst>
          </p:cNvPr>
          <p:cNvSpPr/>
          <p:nvPr/>
        </p:nvSpPr>
        <p:spPr>
          <a:xfrm>
            <a:off x="795897" y="4305993"/>
            <a:ext cx="3435281" cy="18709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09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ED87-920F-7441-97BE-AB993018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3266-6676-5D45-9026-4E3F7FC4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539" y="1912014"/>
            <a:ext cx="4185856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Submit ML Query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Logical Learning Plan (LLP)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Physical Learning Plan (PLP)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Distributed Execution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Get training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DDB4D-9558-3E4C-9F86-48DB49F08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" y="1912014"/>
            <a:ext cx="4264949" cy="426494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EF814-3117-8046-88F6-CECA51F9FEED}"/>
              </a:ext>
            </a:extLst>
          </p:cNvPr>
          <p:cNvSpPr/>
          <p:nvPr/>
        </p:nvSpPr>
        <p:spPr>
          <a:xfrm>
            <a:off x="2837100" y="2231966"/>
            <a:ext cx="1473477" cy="71489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75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652D-2E17-D44F-84FA-87807F00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>
                <a:latin typeface="Helvetica" pitchFamily="2" charset="0"/>
              </a:rPr>
              <a:t>Step 1: Translation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539DF4-70F0-0548-B691-23F8E305375E}"/>
              </a:ext>
            </a:extLst>
          </p:cNvPr>
          <p:cNvSpPr txBox="1"/>
          <p:nvPr/>
        </p:nvSpPr>
        <p:spPr>
          <a:xfrm>
            <a:off x="-161365" y="3348401"/>
            <a:ext cx="4733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X = </a:t>
            </a:r>
            <a:r>
              <a:rPr lang="en-US" sz="1400" b="1" dirty="0">
                <a:solidFill>
                  <a:srgbClr val="C00000"/>
                </a:solidFill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2 to 10)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y = </a:t>
            </a:r>
            <a:r>
              <a:rPr lang="en-US" sz="1400" b="1" dirty="0">
                <a:solidFill>
                  <a:srgbClr val="C00000"/>
                </a:solidFill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1)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(</a:t>
            </a:r>
            <a:r>
              <a:rPr lang="en-US" sz="1400" dirty="0" err="1">
                <a:latin typeface="Courier" pitchFamily="2" charset="0"/>
              </a:rPr>
              <a:t>fn</a:t>
            </a:r>
            <a:r>
              <a:rPr lang="en-US" sz="1400" dirty="0">
                <a:latin typeface="Courier" pitchFamily="2" charset="0"/>
              </a:rPr>
              <a:t>-model, summary) = </a:t>
            </a:r>
          </a:p>
          <a:p>
            <a:pPr lvl="1"/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b="1" dirty="0" err="1">
                <a:solidFill>
                  <a:srgbClr val="C00000"/>
                </a:solidFill>
                <a:latin typeface="Courier" pitchFamily="2" charset="0"/>
              </a:rPr>
              <a:t>doClassify</a:t>
            </a:r>
            <a:r>
              <a:rPr lang="en-US" sz="1400" dirty="0">
                <a:latin typeface="Courier" pitchFamily="2" charset="0"/>
              </a:rPr>
              <a:t>(X, y)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DF1DF-CEF1-B84D-8EFE-2276638AB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611" y="2126374"/>
            <a:ext cx="3792389" cy="4731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94ECD4-E023-BE4B-B4C2-B3A8BC9AECE0}"/>
              </a:ext>
            </a:extLst>
          </p:cNvPr>
          <p:cNvSpPr txBox="1"/>
          <p:nvPr/>
        </p:nvSpPr>
        <p:spPr>
          <a:xfrm>
            <a:off x="628650" y="1690689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(1)MQL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E63C97-1004-D84F-BB13-A7B98AD2184A}"/>
              </a:ext>
            </a:extLst>
          </p:cNvPr>
          <p:cNvSpPr txBox="1"/>
          <p:nvPr/>
        </p:nvSpPr>
        <p:spPr>
          <a:xfrm>
            <a:off x="5351611" y="1690689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(2)Generic Logical Plan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CCC2367-169B-E14F-A590-6DADF1B4170D}"/>
              </a:ext>
            </a:extLst>
          </p:cNvPr>
          <p:cNvCxnSpPr>
            <a:cxnSpLocks/>
          </p:cNvCxnSpPr>
          <p:nvPr/>
        </p:nvCxnSpPr>
        <p:spPr>
          <a:xfrm flipV="1">
            <a:off x="4422371" y="2477193"/>
            <a:ext cx="1612669" cy="103077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087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652D-2E17-D44F-84FA-87807F00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>
                <a:latin typeface="Helvetica" pitchFamily="2" charset="0"/>
              </a:rPr>
              <a:t>Step 1: Translation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539DF4-70F0-0548-B691-23F8E305375E}"/>
              </a:ext>
            </a:extLst>
          </p:cNvPr>
          <p:cNvSpPr txBox="1"/>
          <p:nvPr/>
        </p:nvSpPr>
        <p:spPr>
          <a:xfrm>
            <a:off x="-161365" y="3348401"/>
            <a:ext cx="4733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X = </a:t>
            </a:r>
            <a:r>
              <a:rPr lang="en-US" sz="1400" b="1" dirty="0">
                <a:solidFill>
                  <a:srgbClr val="C00000"/>
                </a:solidFill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2 to 10)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y = </a:t>
            </a:r>
            <a:r>
              <a:rPr lang="en-US" sz="1400" b="1" dirty="0">
                <a:solidFill>
                  <a:srgbClr val="C00000"/>
                </a:solidFill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1)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(</a:t>
            </a:r>
            <a:r>
              <a:rPr lang="en-US" sz="1400" dirty="0" err="1">
                <a:latin typeface="Courier" pitchFamily="2" charset="0"/>
              </a:rPr>
              <a:t>fn</a:t>
            </a:r>
            <a:r>
              <a:rPr lang="en-US" sz="1400" dirty="0">
                <a:latin typeface="Courier" pitchFamily="2" charset="0"/>
              </a:rPr>
              <a:t>-model, summary) = </a:t>
            </a:r>
          </a:p>
          <a:p>
            <a:pPr lvl="1"/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b="1" dirty="0" err="1">
                <a:solidFill>
                  <a:srgbClr val="C00000"/>
                </a:solidFill>
                <a:latin typeface="Courier" pitchFamily="2" charset="0"/>
              </a:rPr>
              <a:t>doClassify</a:t>
            </a:r>
            <a:r>
              <a:rPr lang="en-US" sz="1400" dirty="0">
                <a:latin typeface="Courier" pitchFamily="2" charset="0"/>
              </a:rPr>
              <a:t>(X, y)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DF1DF-CEF1-B84D-8EFE-2276638AB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611" y="2126374"/>
            <a:ext cx="3792389" cy="4731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94ECD4-E023-BE4B-B4C2-B3A8BC9AECE0}"/>
              </a:ext>
            </a:extLst>
          </p:cNvPr>
          <p:cNvSpPr txBox="1"/>
          <p:nvPr/>
        </p:nvSpPr>
        <p:spPr>
          <a:xfrm>
            <a:off x="628650" y="1690689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(1)MQL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E63C97-1004-D84F-BB13-A7B98AD2184A}"/>
              </a:ext>
            </a:extLst>
          </p:cNvPr>
          <p:cNvSpPr txBox="1"/>
          <p:nvPr/>
        </p:nvSpPr>
        <p:spPr>
          <a:xfrm>
            <a:off x="5351611" y="1690689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(2)Generic Logical Plan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95F8C5-2980-2144-8CCD-84F554883FA3}"/>
              </a:ext>
            </a:extLst>
          </p:cNvPr>
          <p:cNvSpPr/>
          <p:nvPr/>
        </p:nvSpPr>
        <p:spPr>
          <a:xfrm>
            <a:off x="5153891" y="2768140"/>
            <a:ext cx="3361459" cy="396517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9AD37A-4E22-DC4C-A236-CB31392DA34B}"/>
              </a:ext>
            </a:extLst>
          </p:cNvPr>
          <p:cNvCxnSpPr>
            <a:cxnSpLocks/>
          </p:cNvCxnSpPr>
          <p:nvPr/>
        </p:nvCxnSpPr>
        <p:spPr>
          <a:xfrm flipV="1">
            <a:off x="4422371" y="2477193"/>
            <a:ext cx="1612669" cy="103077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8154ACF-0033-FA49-87C9-C58E2677A6B8}"/>
              </a:ext>
            </a:extLst>
          </p:cNvPr>
          <p:cNvCxnSpPr>
            <a:cxnSpLocks/>
          </p:cNvCxnSpPr>
          <p:nvPr/>
        </p:nvCxnSpPr>
        <p:spPr>
          <a:xfrm>
            <a:off x="2593570" y="4149737"/>
            <a:ext cx="2335877" cy="34245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759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C14E5-95C8-B140-90B5-730C23F0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Pruning model search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E5604-A893-8140-AED6-6DF0A44BE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>
                <a:latin typeface="Helvetica" pitchFamily="2" charset="0"/>
              </a:rPr>
              <a:t>Model space is huge for entire exploration</a:t>
            </a:r>
          </a:p>
          <a:p>
            <a:pPr lvl="1"/>
            <a:r>
              <a:rPr lang="en-US" sz="2000" dirty="0">
                <a:latin typeface="Helvetica" pitchFamily="2" charset="0"/>
              </a:rPr>
              <a:t>Need to prune the space to meet the time constraint</a:t>
            </a:r>
          </a:p>
          <a:p>
            <a:r>
              <a:rPr lang="en-US" sz="2400" dirty="0">
                <a:latin typeface="Helvetica" pitchFamily="2" charset="0"/>
              </a:rPr>
              <a:t>Rule-based optimizer</a:t>
            </a:r>
          </a:p>
          <a:p>
            <a:pPr lvl="1"/>
            <a:r>
              <a:rPr lang="en-US" altLang="zh-Hans" sz="2000" dirty="0">
                <a:latin typeface="Helvetica" pitchFamily="2" charset="0"/>
              </a:rPr>
              <a:t>Static ML selection rules</a:t>
            </a:r>
          </a:p>
          <a:p>
            <a:pPr lvl="2"/>
            <a:r>
              <a:rPr lang="en-US" dirty="0">
                <a:latin typeface="Helvetica" pitchFamily="2" charset="0"/>
              </a:rPr>
              <a:t>If SVM:</a:t>
            </a:r>
            <a:r>
              <a:rPr lang="en-US" i="1" dirty="0">
                <a:latin typeface="Helvetica" pitchFamily="2" charset="0"/>
              </a:rPr>
              <a:t> </a:t>
            </a:r>
            <a:r>
              <a:rPr lang="en-US" dirty="0">
                <a:latin typeface="Helvetica" pitchFamily="2" charset="0"/>
              </a:rPr>
              <a:t>normalize data between [-1, 1]</a:t>
            </a:r>
          </a:p>
          <a:p>
            <a:pPr lvl="2"/>
            <a:r>
              <a:rPr lang="en-US" dirty="0">
                <a:latin typeface="Helvetica" pitchFamily="2" charset="0"/>
              </a:rPr>
              <a:t>If data contains outliers: pre-clean data or abandon AdaBoost</a:t>
            </a:r>
          </a:p>
          <a:p>
            <a:pPr lvl="2"/>
            <a:r>
              <a:rPr lang="en-US" dirty="0">
                <a:latin typeface="Helvetica" pitchFamily="2" charset="0"/>
              </a:rPr>
              <a:t>...</a:t>
            </a:r>
          </a:p>
          <a:p>
            <a:pPr lvl="1"/>
            <a:r>
              <a:rPr lang="en-US" sz="2000" dirty="0">
                <a:latin typeface="Helvetica" pitchFamily="2" charset="0"/>
              </a:rPr>
              <a:t>Run-time optimization rules</a:t>
            </a:r>
          </a:p>
          <a:p>
            <a:pPr lvl="2"/>
            <a:r>
              <a:rPr lang="en-US" sz="1600" dirty="0">
                <a:latin typeface="Helvetica" pitchFamily="2" charset="0"/>
              </a:rPr>
              <a:t>Caching...</a:t>
            </a:r>
          </a:p>
          <a:p>
            <a:pPr lvl="2"/>
            <a:r>
              <a:rPr lang="en-US" sz="1600" dirty="0">
                <a:latin typeface="Helvetica" pitchFamily="2" charset="0"/>
              </a:rPr>
              <a:t>Set sample-size of input data to fit in memory</a:t>
            </a:r>
          </a:p>
          <a:p>
            <a:pPr lvl="2"/>
            <a:r>
              <a:rPr lang="en-US" sz="1600" dirty="0">
                <a:latin typeface="Helvetica" pitchFamily="2" charset="0"/>
              </a:rPr>
              <a:t>Partition data according to cross-validation</a:t>
            </a:r>
          </a:p>
          <a:p>
            <a:pPr lvl="2"/>
            <a:r>
              <a:rPr lang="en-US" sz="1600" dirty="0">
                <a:latin typeface="Helvetica" pitchFamily="2" charset="0"/>
              </a:rPr>
              <a:t>...</a:t>
            </a:r>
          </a:p>
          <a:p>
            <a:pPr lvl="1"/>
            <a:r>
              <a:rPr lang="en-US" sz="2000" dirty="0">
                <a:latin typeface="Helvetica" pitchFamily="2" charset="0"/>
              </a:rPr>
              <a:t>Cost-based rules</a:t>
            </a:r>
          </a:p>
          <a:p>
            <a:pPr lvl="2"/>
            <a:r>
              <a:rPr lang="en-US" sz="1600" dirty="0">
                <a:latin typeface="Helvetica" pitchFamily="2" charset="0"/>
              </a:rPr>
              <a:t>Expected quality improvement based on the history</a:t>
            </a:r>
          </a:p>
          <a:p>
            <a:pPr lvl="2"/>
            <a:r>
              <a:rPr lang="en-US" sz="1600" dirty="0">
                <a:latin typeface="Helvetica" pitchFamily="2" charset="0"/>
              </a:rPr>
              <a:t>Consider cost of pre-cleaning, normalization, algorithm complexity, ...</a:t>
            </a:r>
          </a:p>
          <a:p>
            <a:r>
              <a:rPr lang="en-US" altLang="zh-Hans" sz="2400" dirty="0">
                <a:latin typeface="Helvetica" pitchFamily="2" charset="0"/>
              </a:rPr>
              <a:t>Adaptive</a:t>
            </a:r>
            <a:r>
              <a:rPr lang="zh-Hans" altLang="en-US" sz="2400" dirty="0">
                <a:latin typeface="Helvetica" pitchFamily="2" charset="0"/>
              </a:rPr>
              <a:t> </a:t>
            </a:r>
            <a:r>
              <a:rPr lang="en-US" altLang="zh-Hans" sz="2400" dirty="0">
                <a:latin typeface="Helvetica" pitchFamily="2" charset="0"/>
              </a:rPr>
              <a:t>improvement</a:t>
            </a:r>
          </a:p>
          <a:p>
            <a:pPr lvl="1"/>
            <a:endParaRPr lang="en-US" sz="1600" dirty="0">
              <a:latin typeface="Helvetica" pitchFamily="2" charset="0"/>
            </a:endParaRPr>
          </a:p>
          <a:p>
            <a:pPr lvl="2"/>
            <a:endParaRPr 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46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7D318-DF1D-AF41-A056-63DF51E81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>
                <a:latin typeface="Helvetica" pitchFamily="2" charset="0"/>
              </a:rPr>
              <a:t>Step 2: Optimization</a:t>
            </a:r>
            <a:endParaRPr lang="en-US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222CD-4530-A14E-8425-14114D7E3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581" y="1690689"/>
            <a:ext cx="3754419" cy="5147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928D8E-4E3D-324A-8B01-521AE0B0B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875355"/>
            <a:ext cx="3687593" cy="45924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08F920-6D79-D147-9995-5D4ED1FA942F}"/>
              </a:ext>
            </a:extLst>
          </p:cNvPr>
          <p:cNvSpPr txBox="1"/>
          <p:nvPr/>
        </p:nvSpPr>
        <p:spPr>
          <a:xfrm>
            <a:off x="200229" y="1506023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(2)Generic Logical Plan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65CF5C-EF74-0E4D-980B-759E3DC515A1}"/>
              </a:ext>
            </a:extLst>
          </p:cNvPr>
          <p:cNvSpPr txBox="1"/>
          <p:nvPr/>
        </p:nvSpPr>
        <p:spPr>
          <a:xfrm>
            <a:off x="6059178" y="1413690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(3)Optimized Logical Plan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1018845-1351-6B44-BB1F-C70C28B82459}"/>
              </a:ext>
            </a:extLst>
          </p:cNvPr>
          <p:cNvSpPr/>
          <p:nvPr/>
        </p:nvSpPr>
        <p:spPr>
          <a:xfrm>
            <a:off x="3773978" y="3765665"/>
            <a:ext cx="1138844" cy="60683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78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B5252-C140-964B-AE2A-34827CDE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Adaptive Optimizer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368E3-9435-9149-A6D2-59C72791E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5" y="1690689"/>
            <a:ext cx="4811136" cy="481113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3C85789-C768-024E-9BB6-2B1E8D19CB98}"/>
              </a:ext>
            </a:extLst>
          </p:cNvPr>
          <p:cNvSpPr/>
          <p:nvPr/>
        </p:nvSpPr>
        <p:spPr>
          <a:xfrm>
            <a:off x="3233652" y="3782291"/>
            <a:ext cx="756458" cy="85621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6E62E5-9033-764E-90B0-0379B6A7F03F}"/>
              </a:ext>
            </a:extLst>
          </p:cNvPr>
          <p:cNvSpPr txBox="1"/>
          <p:nvPr/>
        </p:nvSpPr>
        <p:spPr>
          <a:xfrm>
            <a:off x="5185211" y="3748731"/>
            <a:ext cx="2616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Optimizer also receive feedback from monitor to improve estimation  </a:t>
            </a:r>
          </a:p>
        </p:txBody>
      </p:sp>
    </p:spTree>
    <p:extLst>
      <p:ext uri="{BB962C8B-B14F-4D97-AF65-F5344CB8AC3E}">
        <p14:creationId xmlns:p14="http://schemas.microsoft.com/office/powerpoint/2010/main" val="134235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C4B69-1EEA-4141-8D18-22E43BF7B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Optimizer Examples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B71CB7-42C4-4F44-ACBD-8896731D1A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Helvetica" pitchFamily="2" charset="0"/>
                  </a:rPr>
                  <a:t>Use 6 datasets from LIBSVM website</a:t>
                </a:r>
              </a:p>
              <a:p>
                <a:pPr lvl="1"/>
                <a:r>
                  <a:rPr lang="en-US" sz="2000" dirty="0">
                    <a:latin typeface="Helvetica" pitchFamily="2" charset="0"/>
                  </a:rPr>
                  <a:t>compare performance across different parameter combinations of SVM and AdaBoost</a:t>
                </a:r>
              </a:p>
              <a:p>
                <a:r>
                  <a:rPr lang="en-US" sz="2400" dirty="0">
                    <a:latin typeface="Helvetica" pitchFamily="2" charset="0"/>
                  </a:rPr>
                  <a:t>Parameter Settings</a:t>
                </a:r>
              </a:p>
              <a:p>
                <a:pPr lvl="1"/>
                <a:r>
                  <a:rPr lang="en-US" sz="2000" dirty="0"/>
                  <a:t>number of rounds in AdaBoost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{25, 50, 100, 200}</m:t>
                    </m:r>
                  </m:oMath>
                </a14:m>
                <a:endParaRPr lang="en-US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2000" dirty="0"/>
                  <a:t>regularization </a:t>
                </a:r>
                <a14:m>
                  <m:oMath xmlns:m="http://schemas.openxmlformats.org/officeDocument/2006/math">
                    <m:r>
                      <a:rPr lang="en-US" altLang="zh-Han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</m:t>
                    </m:r>
                    <m:sSup>
                      <m:sSupPr>
                        <m:ctrlP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−6</m:t>
                        </m:r>
                      </m:sup>
                    </m:sSup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,1,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endParaRPr lang="en-US" altLang="zh-Hans" sz="2000" dirty="0"/>
              </a:p>
              <a:p>
                <a:pPr lvl="1"/>
                <a:r>
                  <a:rPr lang="en-US" altLang="zh-Hans" sz="2000" dirty="0"/>
                  <a:t>RBF scale for SVM </a:t>
                </a:r>
                <a14:m>
                  <m:oMath xmlns:m="http://schemas.openxmlformats.org/officeDocument/2006/math">
                    <m:r>
                      <a:rPr lang="en-US" altLang="zh-Han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altLang="zh-Han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Han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den>
                    </m:f>
                    <m:r>
                      <a:rPr lang="en-US" altLang="zh-Han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Han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{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−6</m:t>
                        </m:r>
                      </m:sup>
                    </m:sSup>
                    <m:r>
                      <a:rPr lang="en-US" altLang="zh-Han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Han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,1,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Han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Han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altLang="zh-Han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}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1800" dirty="0"/>
                  <a:t>d is number of features in the dataset.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B71CB7-42C4-4F44-ACBD-8896731D1A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9049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0470-3B9A-A748-A443-67A19D107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Accuracy comparison(1)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B26978-4D58-D942-82F7-6D2E1CBC8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399" y="2252132"/>
            <a:ext cx="6299201" cy="3412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826130-8FDE-E84B-8F1B-63991D4CA8C3}"/>
              </a:ext>
            </a:extLst>
          </p:cNvPr>
          <p:cNvSpPr txBox="1"/>
          <p:nvPr/>
        </p:nvSpPr>
        <p:spPr>
          <a:xfrm>
            <a:off x="2402377" y="5664199"/>
            <a:ext cx="43392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*Other parameters are tuned in each dataset</a:t>
            </a:r>
          </a:p>
        </p:txBody>
      </p:sp>
    </p:spTree>
    <p:extLst>
      <p:ext uri="{BB962C8B-B14F-4D97-AF65-F5344CB8AC3E}">
        <p14:creationId xmlns:p14="http://schemas.microsoft.com/office/powerpoint/2010/main" val="3650053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E1F28-D3A3-B24B-BF99-2EF5A9A86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Accuracy comparison(2)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BFB925-1FF9-064D-8017-434EB4AE9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243782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6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D526-DF7E-C847-A0FA-F5A93E3D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To perform a ML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DEB0E-2BFD-D34C-B0E7-B435D01F5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ans" sz="2000" dirty="0">
                <a:latin typeface="Helvetica" pitchFamily="2" charset="0"/>
              </a:rPr>
              <a:t>When you have a dataset in your field...</a:t>
            </a:r>
            <a:endParaRPr lang="en-US" altLang="zh-Hans" sz="1600" dirty="0">
              <a:latin typeface="Helvetica" pitchFamily="2" charset="0"/>
            </a:endParaRPr>
          </a:p>
          <a:p>
            <a:r>
              <a:rPr lang="en-US" altLang="zh-Hans" sz="2000" dirty="0">
                <a:latin typeface="Helvetica" pitchFamily="2" charset="0"/>
              </a:rPr>
              <a:t>What you want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Train a classifier to perform some analysis</a:t>
            </a:r>
          </a:p>
          <a:p>
            <a:r>
              <a:rPr lang="en-US" altLang="zh-Hans" sz="2000" dirty="0">
                <a:latin typeface="Helvetica" pitchFamily="2" charset="0"/>
              </a:rPr>
              <a:t>What you need to do </a:t>
            </a:r>
            <a:r>
              <a:rPr lang="en-US" altLang="zh-Hans" sz="2000" b="1" dirty="0">
                <a:latin typeface="Helvetica" pitchFamily="2" charset="0"/>
              </a:rPr>
              <a:t>actually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Learn the internals of ML classification algorithms, sampling, feature selection, X-validation, ...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Learn Spark(with cluster deployment) if you know your data is big enough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Implement some</a:t>
            </a:r>
            <a:r>
              <a:rPr lang="zh-Hans" altLang="en-US" sz="1800" dirty="0">
                <a:latin typeface="Helvetica" pitchFamily="2" charset="0"/>
              </a:rPr>
              <a:t> </a:t>
            </a:r>
            <a:r>
              <a:rPr lang="en-US" altLang="zh-Hans" sz="1800" dirty="0">
                <a:latin typeface="Helvetica" pitchFamily="2" charset="0"/>
              </a:rPr>
              <a:t>of the classification algorithms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Implement grid search to find parameters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Implement validation algorithms</a:t>
            </a:r>
          </a:p>
          <a:p>
            <a:pPr lvl="1"/>
            <a:r>
              <a:rPr lang="en-US" altLang="zh-Hans" sz="1800" dirty="0">
                <a:latin typeface="Helvetica" pitchFamily="2" charset="0"/>
              </a:rPr>
              <a:t>Experiment with different sampling-sizes, algorithms, features...</a:t>
            </a:r>
          </a:p>
          <a:p>
            <a:r>
              <a:rPr lang="en-US" altLang="zh-Hans" sz="2200" dirty="0">
                <a:latin typeface="Helvetica" pitchFamily="2" charset="0"/>
              </a:rPr>
              <a:t>Need to take CS446 before you can do this!</a:t>
            </a:r>
          </a:p>
          <a:p>
            <a:pPr lvl="1"/>
            <a:endParaRPr lang="en-US" altLang="zh-Hans" sz="1800" dirty="0">
              <a:latin typeface="Helvetica" pitchFamily="2" charset="0"/>
            </a:endParaRPr>
          </a:p>
          <a:p>
            <a:pPr lvl="1"/>
            <a:endParaRPr lang="en-US" altLang="zh-Hans" sz="1800" dirty="0">
              <a:latin typeface="Helvetica" pitchFamily="2" charset="0"/>
            </a:endParaRPr>
          </a:p>
          <a:p>
            <a:pPr lvl="1"/>
            <a:endParaRPr lang="en-US" altLang="zh-Hans" sz="1800" dirty="0">
              <a:latin typeface="Helvetica" pitchFamily="2" charset="0"/>
            </a:endParaRPr>
          </a:p>
          <a:p>
            <a:pPr lvl="1"/>
            <a:endParaRPr lang="en-US" altLang="zh-Hans" sz="18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292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7D318-DF1D-AF41-A056-63DF51E81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>
                <a:latin typeface="Helvetica" pitchFamily="2" charset="0"/>
              </a:rPr>
              <a:t>Step 3: LLP to PLP</a:t>
            </a:r>
            <a:endParaRPr lang="en-US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222CD-4530-A14E-8425-14114D7E3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0813"/>
            <a:ext cx="3754419" cy="5147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65CF5C-EF74-0E4D-980B-759E3DC515A1}"/>
              </a:ext>
            </a:extLst>
          </p:cNvPr>
          <p:cNvSpPr txBox="1"/>
          <p:nvPr/>
        </p:nvSpPr>
        <p:spPr>
          <a:xfrm>
            <a:off x="669597" y="1433814"/>
            <a:ext cx="32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Optimized Logical 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7B541D-E899-E34A-958D-0902D92991EC}"/>
              </a:ext>
            </a:extLst>
          </p:cNvPr>
          <p:cNvSpPr txBox="1"/>
          <p:nvPr/>
        </p:nvSpPr>
        <p:spPr>
          <a:xfrm>
            <a:off x="4114673" y="1803146"/>
            <a:ext cx="49212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Physical Learning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Bind the parameters to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Bind the data (sub)sets to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Translate the LLP operators into low-level executable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" pitchFamily="2" charset="0"/>
              </a:rPr>
              <a:t>Master distributes operations to worker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62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BFC8D-E4B8-4D49-A6C6-AC7850CB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6451-1361-6C4C-8808-77F02F705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235835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" pitchFamily="2" charset="0"/>
              </a:rPr>
              <a:t>Some algorithms (e.g. gradient decent update) can tolerate stale gradient update.</a:t>
            </a:r>
          </a:p>
          <a:p>
            <a:pPr lvl="1"/>
            <a:r>
              <a:rPr lang="en-US" sz="2000" dirty="0">
                <a:latin typeface="Helvetica" pitchFamily="2" charset="0"/>
              </a:rPr>
              <a:t>Give the system freedom to use asynchronous technique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EC1CC-02BD-864B-B0CD-F2965FEEF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276" y="3272012"/>
            <a:ext cx="5121448" cy="2635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EF32B-BF59-244D-B42F-B50D47676684}"/>
              </a:ext>
            </a:extLst>
          </p:cNvPr>
          <p:cNvSpPr txBox="1"/>
          <p:nvPr/>
        </p:nvSpPr>
        <p:spPr>
          <a:xfrm>
            <a:off x="2468878" y="5907114"/>
            <a:ext cx="4555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1600" dirty="0">
                <a:latin typeface="Helvetica" pitchFamily="2" charset="0"/>
              </a:rPr>
              <a:t>Example of Alternating-least-square algorithm</a:t>
            </a:r>
            <a:endParaRPr 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712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B5252-C140-964B-AE2A-34827CDE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Continuous Refinement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368E3-9435-9149-A6D2-59C72791E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5" y="1690689"/>
            <a:ext cx="4811136" cy="481113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3C85789-C768-024E-9BB6-2B1E8D19CB98}"/>
              </a:ext>
            </a:extLst>
          </p:cNvPr>
          <p:cNvSpPr/>
          <p:nvPr/>
        </p:nvSpPr>
        <p:spPr>
          <a:xfrm>
            <a:off x="3466407" y="2169621"/>
            <a:ext cx="1604358" cy="448887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C7B458-92D6-E146-B270-1BCDB5B184C1}"/>
              </a:ext>
            </a:extLst>
          </p:cNvPr>
          <p:cNvSpPr txBox="1"/>
          <p:nvPr/>
        </p:nvSpPr>
        <p:spPr>
          <a:xfrm>
            <a:off x="3863487" y="1745489"/>
            <a:ext cx="264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This is not a single model!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14DABC-BBC3-D34C-99C9-11D1FD2FBE70}"/>
              </a:ext>
            </a:extLst>
          </p:cNvPr>
          <p:cNvSpPr txBox="1"/>
          <p:nvPr/>
        </p:nvSpPr>
        <p:spPr>
          <a:xfrm>
            <a:off x="5428211" y="2295342"/>
            <a:ext cx="3374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the first result is returned, the system does not stop!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6E62E5-9033-764E-90B0-0379B6A7F03F}"/>
              </a:ext>
            </a:extLst>
          </p:cNvPr>
          <p:cNvSpPr txBox="1"/>
          <p:nvPr/>
        </p:nvSpPr>
        <p:spPr>
          <a:xfrm>
            <a:off x="5428210" y="3384993"/>
            <a:ext cx="3087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Executing other optimized plan to try to generate better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EA8578-D367-CD4C-846D-5D90190A96FE}"/>
              </a:ext>
            </a:extLst>
          </p:cNvPr>
          <p:cNvSpPr txBox="1"/>
          <p:nvPr/>
        </p:nvSpPr>
        <p:spPr>
          <a:xfrm>
            <a:off x="5428210" y="4474644"/>
            <a:ext cx="2485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can use operator to get the ideal model they want </a:t>
            </a:r>
          </a:p>
        </p:txBody>
      </p:sp>
    </p:spTree>
    <p:extLst>
      <p:ext uri="{BB962C8B-B14F-4D97-AF65-F5344CB8AC3E}">
        <p14:creationId xmlns:p14="http://schemas.microsoft.com/office/powerpoint/2010/main" val="2825468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>
            <a:extLst>
              <a:ext uri="{FF2B5EF4-FFF2-40B4-BE49-F238E27FC236}">
                <a16:creationId xmlns:a16="http://schemas.microsoft.com/office/drawing/2014/main" id="{9136D422-D4CA-7640-B465-E34D47661E28}"/>
              </a:ext>
            </a:extLst>
          </p:cNvPr>
          <p:cNvSpPr/>
          <p:nvPr/>
        </p:nvSpPr>
        <p:spPr>
          <a:xfrm>
            <a:off x="1306483" y="5629141"/>
            <a:ext cx="6706987" cy="290946"/>
          </a:xfrm>
          <a:prstGeom prst="rightArrow">
            <a:avLst/>
          </a:prstGeom>
          <a:solidFill>
            <a:srgbClr val="941100"/>
          </a:solidFill>
          <a:ln>
            <a:solidFill>
              <a:srgbClr val="9411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7E9E-6BF8-B846-922D-6CA3F115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Stream Data Model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0337605D-E9DB-1844-9F54-F6642646DC0C}"/>
              </a:ext>
            </a:extLst>
          </p:cNvPr>
          <p:cNvSpPr txBox="1"/>
          <p:nvPr/>
        </p:nvSpPr>
        <p:spPr>
          <a:xfrm>
            <a:off x="2105564" y="2052938"/>
            <a:ext cx="4733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X = </a:t>
            </a:r>
            <a:r>
              <a:rPr lang="en-US" sz="1400" b="1" dirty="0"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2 to 10)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y = </a:t>
            </a:r>
            <a:r>
              <a:rPr lang="en-US" sz="1400" b="1" dirty="0"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1)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(</a:t>
            </a:r>
            <a:r>
              <a:rPr lang="en-US" sz="1400" dirty="0" err="1">
                <a:latin typeface="Courier" pitchFamily="2" charset="0"/>
              </a:rPr>
              <a:t>fn</a:t>
            </a:r>
            <a:r>
              <a:rPr lang="en-US" sz="1400" dirty="0">
                <a:latin typeface="Courier" pitchFamily="2" charset="0"/>
              </a:rPr>
              <a:t>-model, summary) = </a:t>
            </a:r>
          </a:p>
          <a:p>
            <a:pPr lvl="1"/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b="1" dirty="0" err="1">
                <a:latin typeface="Courier" pitchFamily="2" charset="0"/>
              </a:rPr>
              <a:t>doClassify</a:t>
            </a:r>
            <a:r>
              <a:rPr lang="en-US" sz="1400" dirty="0">
                <a:latin typeface="Courier" pitchFamily="2" charset="0"/>
              </a:rPr>
              <a:t>(X, y)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0337605D-E9DB-1844-9F54-F6642646DC0C}"/>
              </a:ext>
            </a:extLst>
          </p:cNvPr>
          <p:cNvSpPr txBox="1"/>
          <p:nvPr/>
        </p:nvSpPr>
        <p:spPr>
          <a:xfrm>
            <a:off x="2039062" y="3255598"/>
            <a:ext cx="47333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X = </a:t>
            </a:r>
            <a:r>
              <a:rPr lang="en-US" sz="1400" b="1" dirty="0"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2 to 10)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y = </a:t>
            </a:r>
            <a:r>
              <a:rPr lang="en-US" sz="1400" b="1" dirty="0">
                <a:latin typeface="Courier" pitchFamily="2" charset="0"/>
              </a:rPr>
              <a:t>load</a:t>
            </a:r>
            <a:r>
              <a:rPr lang="en-US" sz="1400" dirty="0">
                <a:latin typeface="Courier" pitchFamily="2" charset="0"/>
              </a:rPr>
              <a:t>("</a:t>
            </a:r>
            <a:r>
              <a:rPr lang="en-US" sz="1400" dirty="0" err="1">
                <a:latin typeface="Courier" pitchFamily="2" charset="0"/>
              </a:rPr>
              <a:t>als_clinical</a:t>
            </a:r>
            <a:r>
              <a:rPr lang="en-US" sz="1400" dirty="0">
                <a:latin typeface="Courier" pitchFamily="2" charset="0"/>
              </a:rPr>
              <a:t>", 1)</a:t>
            </a:r>
          </a:p>
          <a:p>
            <a:pPr lvl="1"/>
            <a:r>
              <a:rPr lang="en-US" sz="1400" dirty="0" err="1">
                <a:latin typeface="Courier" pitchFamily="2" charset="0"/>
              </a:rPr>
              <a:t>var</a:t>
            </a:r>
            <a:r>
              <a:rPr lang="en-US" sz="1400" dirty="0">
                <a:latin typeface="Courier" pitchFamily="2" charset="0"/>
              </a:rPr>
              <a:t> (</a:t>
            </a:r>
            <a:r>
              <a:rPr lang="en-US" sz="1400" dirty="0" err="1">
                <a:latin typeface="Courier" pitchFamily="2" charset="0"/>
              </a:rPr>
              <a:t>fn</a:t>
            </a:r>
            <a:r>
              <a:rPr lang="en-US" sz="1400" dirty="0">
                <a:latin typeface="Courier" pitchFamily="2" charset="0"/>
              </a:rPr>
              <a:t>-model, summary) = </a:t>
            </a:r>
          </a:p>
          <a:p>
            <a:pPr lvl="1"/>
            <a:r>
              <a:rPr lang="en-US" sz="1400" dirty="0">
                <a:latin typeface="Courier" pitchFamily="2" charset="0"/>
              </a:rPr>
              <a:t>	</a:t>
            </a:r>
            <a:r>
              <a:rPr lang="en-US" altLang="zh-Hans" sz="1400" b="1" dirty="0">
                <a:solidFill>
                  <a:srgbClr val="C00000"/>
                </a:solidFill>
                <a:latin typeface="Courier" pitchFamily="2" charset="0"/>
              </a:rPr>
              <a:t>top(</a:t>
            </a:r>
            <a:r>
              <a:rPr lang="en-US" sz="1400" b="1" dirty="0" err="1">
                <a:latin typeface="Courier" pitchFamily="2" charset="0"/>
              </a:rPr>
              <a:t>doClassify</a:t>
            </a:r>
            <a:r>
              <a:rPr lang="en-US" sz="1400" dirty="0">
                <a:latin typeface="Courier" pitchFamily="2" charset="0"/>
              </a:rPr>
              <a:t>(X, y)</a:t>
            </a:r>
            <a:r>
              <a:rPr lang="en-US" sz="1400" b="1" dirty="0">
                <a:solidFill>
                  <a:srgbClr val="C00000"/>
                </a:solidFill>
                <a:latin typeface="Courier" pitchFamily="2" charset="0"/>
              </a:rPr>
              <a:t>, 10min)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90F38EFA-D886-EA46-8E89-159E65ADE145}"/>
              </a:ext>
            </a:extLst>
          </p:cNvPr>
          <p:cNvSpPr/>
          <p:nvPr/>
        </p:nvSpPr>
        <p:spPr>
          <a:xfrm>
            <a:off x="2194560" y="5263381"/>
            <a:ext cx="847898" cy="598516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1600" dirty="0"/>
              <a:t>model1</a:t>
            </a:r>
            <a:endParaRPr lang="en-US" sz="1600" dirty="0"/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2817C6C3-E73F-A944-AEA0-165804C133BB}"/>
              </a:ext>
            </a:extLst>
          </p:cNvPr>
          <p:cNvSpPr/>
          <p:nvPr/>
        </p:nvSpPr>
        <p:spPr>
          <a:xfrm>
            <a:off x="3294611" y="5263381"/>
            <a:ext cx="847898" cy="598516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1600" dirty="0"/>
              <a:t>model2</a:t>
            </a:r>
            <a:endParaRPr lang="en-US" sz="1600" dirty="0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DB64CE98-EFE8-0341-98AF-DC7E33B2EE05}"/>
              </a:ext>
            </a:extLst>
          </p:cNvPr>
          <p:cNvSpPr/>
          <p:nvPr/>
        </p:nvSpPr>
        <p:spPr>
          <a:xfrm>
            <a:off x="4394662" y="5263381"/>
            <a:ext cx="847898" cy="598516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1600" dirty="0"/>
              <a:t>model3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C27EAC-7C86-074B-BA8A-604864DD8513}"/>
              </a:ext>
            </a:extLst>
          </p:cNvPr>
          <p:cNvSpPr/>
          <p:nvPr/>
        </p:nvSpPr>
        <p:spPr>
          <a:xfrm>
            <a:off x="5494713" y="5263381"/>
            <a:ext cx="773083" cy="59851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dirty="0"/>
              <a:t>Top</a:t>
            </a:r>
            <a:endParaRPr lang="en-US" dirty="0"/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D5A45FE4-7C6D-004A-9C13-3A28295325B0}"/>
              </a:ext>
            </a:extLst>
          </p:cNvPr>
          <p:cNvSpPr/>
          <p:nvPr/>
        </p:nvSpPr>
        <p:spPr>
          <a:xfrm>
            <a:off x="6519949" y="5263381"/>
            <a:ext cx="847898" cy="598516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1600" dirty="0"/>
              <a:t>model2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8B8252-4274-E24D-8DCB-0499EFF63C96}"/>
              </a:ext>
            </a:extLst>
          </p:cNvPr>
          <p:cNvSpPr txBox="1"/>
          <p:nvPr/>
        </p:nvSpPr>
        <p:spPr>
          <a:xfrm>
            <a:off x="6267796" y="4678606"/>
            <a:ext cx="15341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1600" dirty="0">
                <a:latin typeface="Helvetica" pitchFamily="2" charset="0"/>
              </a:rPr>
              <a:t>What you get in the end</a:t>
            </a:r>
            <a:endParaRPr lang="en-US" sz="1600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C33A25-C91F-F340-B6DC-795A01588C18}"/>
              </a:ext>
            </a:extLst>
          </p:cNvPr>
          <p:cNvSpPr txBox="1"/>
          <p:nvPr/>
        </p:nvSpPr>
        <p:spPr>
          <a:xfrm>
            <a:off x="1035268" y="47863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Helvetica" pitchFamily="2" charset="0"/>
              </a:rPr>
              <a:t>fn</a:t>
            </a:r>
            <a:r>
              <a:rPr lang="en-US" b="1" dirty="0">
                <a:latin typeface="Helvetica" pitchFamily="2" charset="0"/>
              </a:rPr>
              <a:t>-model</a:t>
            </a: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502353A8-4B60-DA47-90C3-8EDC9F929F73}"/>
              </a:ext>
            </a:extLst>
          </p:cNvPr>
          <p:cNvSpPr/>
          <p:nvPr/>
        </p:nvSpPr>
        <p:spPr>
          <a:xfrm>
            <a:off x="4103716" y="3007045"/>
            <a:ext cx="241070" cy="248553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505693-94C4-DD4A-9E4B-4701F97D9A96}"/>
              </a:ext>
            </a:extLst>
          </p:cNvPr>
          <p:cNvSpPr txBox="1"/>
          <p:nvPr/>
        </p:nvSpPr>
        <p:spPr>
          <a:xfrm>
            <a:off x="5351058" y="6077340"/>
            <a:ext cx="3185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But MLbase does not stop here!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785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4EA6-2328-8E43-89D7-75C66FE2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>
                <a:latin typeface="Helvetica" pitchFamily="2" charset="0"/>
              </a:rPr>
              <a:t>From</a:t>
            </a:r>
            <a:r>
              <a:rPr lang="en-US" dirty="0">
                <a:latin typeface="Helvetica" pitchFamily="2" charset="0"/>
              </a:rPr>
              <a:t> the “summary”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8B14F-5F09-0B42-B7FC-77CF9A1A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36" y="1690689"/>
            <a:ext cx="75819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81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E110-9AF9-334F-8D52-DD238D8EF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>
                <a:latin typeface="Helvetica" pitchFamily="2" charset="0"/>
              </a:rPr>
              <a:t>ML Algorithm Extension</a:t>
            </a:r>
            <a:endParaRPr lang="en-US" dirty="0"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7BB717-C190-8649-820D-4417F8872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7" y="1690689"/>
            <a:ext cx="8405206" cy="453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1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EF996-3B0E-654F-8B1F-E21B62EC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Q: What is missing in this system?</a:t>
            </a:r>
          </a:p>
        </p:txBody>
      </p:sp>
    </p:spTree>
    <p:extLst>
      <p:ext uri="{BB962C8B-B14F-4D97-AF65-F5344CB8AC3E}">
        <p14:creationId xmlns:p14="http://schemas.microsoft.com/office/powerpoint/2010/main" val="3036828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EF996-3B0E-654F-8B1F-E21B62EC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Q: What is missing in this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90506-7691-5A44-A605-5B8254538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is unaware of the original dataset</a:t>
            </a:r>
          </a:p>
          <a:p>
            <a:pPr lvl="1"/>
            <a:r>
              <a:rPr lang="en-US" dirty="0"/>
              <a:t>Data cleaning</a:t>
            </a:r>
          </a:p>
          <a:p>
            <a:pPr lvl="1"/>
            <a:r>
              <a:rPr lang="en-US" dirty="0"/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633681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08777-0525-E649-9188-9436E355B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ans" dirty="0">
                <a:latin typeface="Helvetica" pitchFamily="2" charset="0"/>
              </a:rPr>
              <a:t>Thanks!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D98AD-4844-6B49-AC0F-24BE48444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78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6B153-5F79-B84C-BF74-CCD765B9C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Machine Learning is hard...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05B40-F325-A548-BEC3-9DA2A8815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complexity of machine learning algorithms</a:t>
            </a:r>
          </a:p>
          <a:p>
            <a:pPr lvl="1"/>
            <a:r>
              <a:rPr lang="en-US" dirty="0"/>
              <a:t>Choosing of algorithms</a:t>
            </a:r>
          </a:p>
          <a:p>
            <a:pPr lvl="1"/>
            <a:r>
              <a:rPr lang="en-US" dirty="0"/>
              <a:t>Trade-offs, parameterization, scaling...</a:t>
            </a:r>
          </a:p>
          <a:p>
            <a:r>
              <a:rPr lang="en-US" dirty="0"/>
              <a:t>Writing a non-faulty workflow</a:t>
            </a:r>
          </a:p>
          <a:p>
            <a:pPr lvl="1"/>
            <a:r>
              <a:rPr lang="en-US" dirty="0"/>
              <a:t>Programming language/API barriers</a:t>
            </a:r>
          </a:p>
          <a:p>
            <a:r>
              <a:rPr lang="en-US" dirty="0"/>
              <a:t>Performance issues</a:t>
            </a:r>
          </a:p>
          <a:p>
            <a:pPr lvl="1"/>
            <a:r>
              <a:rPr lang="en-US" dirty="0"/>
              <a:t>Running time</a:t>
            </a:r>
          </a:p>
          <a:p>
            <a:pPr lvl="1"/>
            <a:r>
              <a:rPr lang="en-US" dirty="0"/>
              <a:t>Large dataset/model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862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70E5-411A-7A4C-9843-9A01DF3A7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  <a:ea typeface="Ayuthaya" pitchFamily="2" charset="-34"/>
                <a:cs typeface="Arial Hebrew" pitchFamily="2" charset="-79"/>
              </a:rPr>
              <a:t>What does MLbase provide to tackle these problems?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02A93-4761-2143-8BFB-2C0D7F92B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declarative programming interface</a:t>
            </a:r>
          </a:p>
          <a:p>
            <a:r>
              <a:rPr lang="en-US" dirty="0"/>
              <a:t>A novel optimizer to select learning algorithms</a:t>
            </a:r>
          </a:p>
          <a:p>
            <a:r>
              <a:rPr lang="en-US" dirty="0"/>
              <a:t>A set of high-level operators </a:t>
            </a:r>
          </a:p>
          <a:p>
            <a:r>
              <a:rPr lang="en-US" dirty="0"/>
              <a:t>A new run-time optimized for the data-access patterns of these operators</a:t>
            </a:r>
          </a:p>
        </p:txBody>
      </p:sp>
    </p:spTree>
    <p:extLst>
      <p:ext uri="{BB962C8B-B14F-4D97-AF65-F5344CB8AC3E}">
        <p14:creationId xmlns:p14="http://schemas.microsoft.com/office/powerpoint/2010/main" val="3139837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87FBD-4B6B-204F-BAAB-5C35AD119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A Declarative Approach to ML</a:t>
            </a:r>
          </a:p>
        </p:txBody>
      </p:sp>
      <p:sp>
        <p:nvSpPr>
          <p:cNvPr id="4" name="Magnetic Disk 3">
            <a:extLst>
              <a:ext uri="{FF2B5EF4-FFF2-40B4-BE49-F238E27FC236}">
                <a16:creationId xmlns:a16="http://schemas.microsoft.com/office/drawing/2014/main" id="{28FA84FC-C5B0-0D40-9226-2B8E8AF0B841}"/>
              </a:ext>
            </a:extLst>
          </p:cNvPr>
          <p:cNvSpPr/>
          <p:nvPr/>
        </p:nvSpPr>
        <p:spPr>
          <a:xfrm>
            <a:off x="1255221" y="4181303"/>
            <a:ext cx="1936866" cy="1130531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dirty="0"/>
              <a:t>PostgreSQL</a:t>
            </a:r>
            <a:endParaRPr lang="en-US" dirty="0"/>
          </a:p>
        </p:txBody>
      </p:sp>
      <p:sp>
        <p:nvSpPr>
          <p:cNvPr id="5" name="Magnetic Disk 4">
            <a:extLst>
              <a:ext uri="{FF2B5EF4-FFF2-40B4-BE49-F238E27FC236}">
                <a16:creationId xmlns:a16="http://schemas.microsoft.com/office/drawing/2014/main" id="{90C1BB88-B854-D642-8D8C-83643AA33794}"/>
              </a:ext>
            </a:extLst>
          </p:cNvPr>
          <p:cNvSpPr/>
          <p:nvPr/>
        </p:nvSpPr>
        <p:spPr>
          <a:xfrm>
            <a:off x="6079374" y="4181302"/>
            <a:ext cx="1936866" cy="1130531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MLbase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963A981-1360-5A48-943E-686EC965350C}"/>
              </a:ext>
            </a:extLst>
          </p:cNvPr>
          <p:cNvSpPr/>
          <p:nvPr/>
        </p:nvSpPr>
        <p:spPr>
          <a:xfrm>
            <a:off x="4003963" y="4584469"/>
            <a:ext cx="1263534" cy="32419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C8E88C6-DF03-EC4E-B3CF-2E711420513F}"/>
              </a:ext>
            </a:extLst>
          </p:cNvPr>
          <p:cNvCxnSpPr>
            <a:cxnSpLocks/>
          </p:cNvCxnSpPr>
          <p:nvPr/>
        </p:nvCxnSpPr>
        <p:spPr>
          <a:xfrm>
            <a:off x="1255221" y="3075709"/>
            <a:ext cx="560231" cy="914400"/>
          </a:xfrm>
          <a:prstGeom prst="straightConnector1">
            <a:avLst/>
          </a:prstGeom>
          <a:ln w="63500">
            <a:solidFill>
              <a:srgbClr val="9411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0DC586-DC1E-4C40-A37E-A3C77E1B1F23}"/>
              </a:ext>
            </a:extLst>
          </p:cNvPr>
          <p:cNvCxnSpPr>
            <a:cxnSpLocks/>
          </p:cNvCxnSpPr>
          <p:nvPr/>
        </p:nvCxnSpPr>
        <p:spPr>
          <a:xfrm>
            <a:off x="6154188" y="3075709"/>
            <a:ext cx="560231" cy="914400"/>
          </a:xfrm>
          <a:prstGeom prst="straightConnector1">
            <a:avLst/>
          </a:prstGeom>
          <a:ln w="63500">
            <a:solidFill>
              <a:srgbClr val="9411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3B2224C-6A3E-5540-B4B4-4AA73F612AD4}"/>
              </a:ext>
            </a:extLst>
          </p:cNvPr>
          <p:cNvCxnSpPr>
            <a:cxnSpLocks/>
          </p:cNvCxnSpPr>
          <p:nvPr/>
        </p:nvCxnSpPr>
        <p:spPr>
          <a:xfrm flipV="1">
            <a:off x="2734888" y="3075709"/>
            <a:ext cx="598517" cy="914400"/>
          </a:xfrm>
          <a:prstGeom prst="straightConnector1">
            <a:avLst/>
          </a:prstGeom>
          <a:ln w="63500">
            <a:solidFill>
              <a:srgbClr val="9411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400DCD0-145B-1E42-9F1F-60D98027FE85}"/>
              </a:ext>
            </a:extLst>
          </p:cNvPr>
          <p:cNvCxnSpPr>
            <a:cxnSpLocks/>
          </p:cNvCxnSpPr>
          <p:nvPr/>
        </p:nvCxnSpPr>
        <p:spPr>
          <a:xfrm flipV="1">
            <a:off x="7542415" y="3075709"/>
            <a:ext cx="598517" cy="914400"/>
          </a:xfrm>
          <a:prstGeom prst="straightConnector1">
            <a:avLst/>
          </a:prstGeom>
          <a:ln w="63500">
            <a:solidFill>
              <a:srgbClr val="9411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36911B1-776B-D849-9F41-83080CEB0E1C}"/>
              </a:ext>
            </a:extLst>
          </p:cNvPr>
          <p:cNvSpPr txBox="1"/>
          <p:nvPr/>
        </p:nvSpPr>
        <p:spPr>
          <a:xfrm>
            <a:off x="590039" y="2515183"/>
            <a:ext cx="1330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>
                <a:latin typeface="Helvetica" pitchFamily="2" charset="0"/>
              </a:rPr>
              <a:t>SQL Query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2D5718-D975-EB4E-BE5F-B136917C02D9}"/>
              </a:ext>
            </a:extLst>
          </p:cNvPr>
          <p:cNvSpPr txBox="1"/>
          <p:nvPr/>
        </p:nvSpPr>
        <p:spPr>
          <a:xfrm>
            <a:off x="2433158" y="251518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>
                <a:latin typeface="Helvetica" pitchFamily="2" charset="0"/>
              </a:rPr>
              <a:t>Rows of Result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55D50B-D801-DB49-A698-4D0090641C91}"/>
              </a:ext>
            </a:extLst>
          </p:cNvPr>
          <p:cNvSpPr txBox="1"/>
          <p:nvPr/>
        </p:nvSpPr>
        <p:spPr>
          <a:xfrm>
            <a:off x="5267497" y="2515183"/>
            <a:ext cx="1368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>
                <a:latin typeface="Helvetica" pitchFamily="2" charset="0"/>
              </a:rPr>
              <a:t>MQL Query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1423B7-D2AC-3648-B06C-FECC1D32C54A}"/>
              </a:ext>
            </a:extLst>
          </p:cNvPr>
          <p:cNvSpPr txBox="1"/>
          <p:nvPr/>
        </p:nvSpPr>
        <p:spPr>
          <a:xfrm>
            <a:off x="6878749" y="2515183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Model and statistics </a:t>
            </a:r>
          </a:p>
        </p:txBody>
      </p:sp>
    </p:spTree>
    <p:extLst>
      <p:ext uri="{BB962C8B-B14F-4D97-AF65-F5344CB8AC3E}">
        <p14:creationId xmlns:p14="http://schemas.microsoft.com/office/powerpoint/2010/main" val="86374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2E24-DCE7-014C-876A-E8BD95D5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Example: ALS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6B76B-2CB4-E84D-82FB-668A58C3C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Helvetica" pitchFamily="2" charset="0"/>
              </a:rPr>
              <a:t>Task description</a:t>
            </a:r>
          </a:p>
          <a:p>
            <a:pPr lvl="1"/>
            <a:r>
              <a:rPr lang="en-US" sz="2000" dirty="0">
                <a:latin typeface="Helvetica" pitchFamily="2" charset="0"/>
              </a:rPr>
              <a:t>Train a binary classifier to predict whether an ALS patient will display delayed disease progression.</a:t>
            </a:r>
          </a:p>
          <a:p>
            <a:r>
              <a:rPr lang="en-US" sz="2400" dirty="0">
                <a:latin typeface="Helvetica" pitchFamily="2" charset="0"/>
              </a:rPr>
              <a:t>How to write this task in MLbase? Us</a:t>
            </a:r>
            <a:r>
              <a:rPr lang="en-US" altLang="zh-Hans" sz="2400" dirty="0">
                <a:latin typeface="Helvetica" pitchFamily="2" charset="0"/>
              </a:rPr>
              <a:t>e</a:t>
            </a:r>
            <a:r>
              <a:rPr lang="en-US" sz="2400" dirty="0">
                <a:latin typeface="Helvetica" pitchFamily="2" charset="0"/>
              </a:rPr>
              <a:t> MQL!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err="1">
                <a:latin typeface="Courier" pitchFamily="2" charset="0"/>
              </a:rPr>
              <a:t>var</a:t>
            </a:r>
            <a:r>
              <a:rPr lang="en-US" sz="2000" dirty="0">
                <a:latin typeface="Courier" pitchFamily="2" charset="0"/>
              </a:rPr>
              <a:t> X = </a:t>
            </a:r>
            <a:r>
              <a:rPr lang="en-US" sz="2000" b="1" dirty="0">
                <a:latin typeface="Courier" pitchFamily="2" charset="0"/>
              </a:rPr>
              <a:t>load</a:t>
            </a:r>
            <a:r>
              <a:rPr lang="en-US" sz="2000" dirty="0">
                <a:latin typeface="Courier" pitchFamily="2" charset="0"/>
              </a:rPr>
              <a:t>("</a:t>
            </a:r>
            <a:r>
              <a:rPr lang="en-US" sz="2000" dirty="0" err="1">
                <a:latin typeface="Courier" pitchFamily="2" charset="0"/>
              </a:rPr>
              <a:t>als_clinical</a:t>
            </a:r>
            <a:r>
              <a:rPr lang="en-US" sz="2000" dirty="0">
                <a:latin typeface="Courier" pitchFamily="2" charset="0"/>
              </a:rPr>
              <a:t>", 2 to 10)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err="1">
                <a:latin typeface="Courier" pitchFamily="2" charset="0"/>
              </a:rPr>
              <a:t>var</a:t>
            </a:r>
            <a:r>
              <a:rPr lang="en-US" sz="2000" dirty="0">
                <a:latin typeface="Courier" pitchFamily="2" charset="0"/>
              </a:rPr>
              <a:t> y = </a:t>
            </a:r>
            <a:r>
              <a:rPr lang="en-US" sz="2000" b="1" dirty="0">
                <a:latin typeface="Courier" pitchFamily="2" charset="0"/>
              </a:rPr>
              <a:t>load</a:t>
            </a:r>
            <a:r>
              <a:rPr lang="en-US" sz="2000" dirty="0">
                <a:latin typeface="Courier" pitchFamily="2" charset="0"/>
              </a:rPr>
              <a:t>("</a:t>
            </a:r>
            <a:r>
              <a:rPr lang="en-US" sz="2000" dirty="0" err="1">
                <a:latin typeface="Courier" pitchFamily="2" charset="0"/>
              </a:rPr>
              <a:t>als_clinical</a:t>
            </a:r>
            <a:r>
              <a:rPr lang="en-US" sz="2000" dirty="0">
                <a:latin typeface="Courier" pitchFamily="2" charset="0"/>
              </a:rPr>
              <a:t>", 1)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err="1">
                <a:latin typeface="Courier" pitchFamily="2" charset="0"/>
              </a:rPr>
              <a:t>var</a:t>
            </a:r>
            <a:r>
              <a:rPr lang="en-US" sz="2000" dirty="0">
                <a:latin typeface="Courier" pitchFamily="2" charset="0"/>
              </a:rPr>
              <a:t> (</a:t>
            </a:r>
            <a:r>
              <a:rPr lang="en-US" sz="2000" dirty="0" err="1">
                <a:latin typeface="Courier" pitchFamily="2" charset="0"/>
              </a:rPr>
              <a:t>fn</a:t>
            </a:r>
            <a:r>
              <a:rPr lang="en-US" sz="2000" dirty="0">
                <a:latin typeface="Courier" pitchFamily="2" charset="0"/>
              </a:rPr>
              <a:t>-model, summary) = </a:t>
            </a:r>
            <a:r>
              <a:rPr lang="en-US" sz="2000" b="1" dirty="0" err="1">
                <a:latin typeface="Courier" pitchFamily="2" charset="0"/>
              </a:rPr>
              <a:t>doClassify</a:t>
            </a:r>
            <a:r>
              <a:rPr lang="en-US" sz="2000" dirty="0">
                <a:latin typeface="Courier" pitchFamily="2" charset="0"/>
              </a:rPr>
              <a:t>(X, y)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EB07535-147C-FE4B-A508-6E892C95BF1F}"/>
              </a:ext>
            </a:extLst>
          </p:cNvPr>
          <p:cNvCxnSpPr>
            <a:cxnSpLocks/>
          </p:cNvCxnSpPr>
          <p:nvPr/>
        </p:nvCxnSpPr>
        <p:spPr>
          <a:xfrm flipV="1">
            <a:off x="2951020" y="4364184"/>
            <a:ext cx="0" cy="64007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BC377E-FF7B-6746-A182-C35333271B9E}"/>
              </a:ext>
            </a:extLst>
          </p:cNvPr>
          <p:cNvCxnSpPr>
            <a:cxnSpLocks/>
          </p:cNvCxnSpPr>
          <p:nvPr/>
        </p:nvCxnSpPr>
        <p:spPr>
          <a:xfrm flipV="1">
            <a:off x="4491645" y="4364183"/>
            <a:ext cx="0" cy="64007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222804-BDBE-484D-838A-F47D9D2E25F9}"/>
              </a:ext>
            </a:extLst>
          </p:cNvPr>
          <p:cNvCxnSpPr>
            <a:cxnSpLocks/>
          </p:cNvCxnSpPr>
          <p:nvPr/>
        </p:nvCxnSpPr>
        <p:spPr>
          <a:xfrm flipV="1">
            <a:off x="6314903" y="4364182"/>
            <a:ext cx="0" cy="64007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1542F12-B618-8D4F-9CE8-76DFE74F90E6}"/>
              </a:ext>
            </a:extLst>
          </p:cNvPr>
          <p:cNvSpPr txBox="1"/>
          <p:nvPr/>
        </p:nvSpPr>
        <p:spPr>
          <a:xfrm>
            <a:off x="2173780" y="5139198"/>
            <a:ext cx="155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Trained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EED58D-AE4C-A44E-BBD4-CC29B5EFE40A}"/>
              </a:ext>
            </a:extLst>
          </p:cNvPr>
          <p:cNvSpPr txBox="1"/>
          <p:nvPr/>
        </p:nvSpPr>
        <p:spPr>
          <a:xfrm>
            <a:off x="3988033" y="5132818"/>
            <a:ext cx="1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Statistics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6CFB01-ED70-824E-896D-77FDE4021F7E}"/>
              </a:ext>
            </a:extLst>
          </p:cNvPr>
          <p:cNvSpPr txBox="1"/>
          <p:nvPr/>
        </p:nvSpPr>
        <p:spPr>
          <a:xfrm>
            <a:off x="5255031" y="5132818"/>
            <a:ext cx="2824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Ask for a classifier explicitly</a:t>
            </a:r>
          </a:p>
        </p:txBody>
      </p:sp>
    </p:spTree>
    <p:extLst>
      <p:ext uri="{BB962C8B-B14F-4D97-AF65-F5344CB8AC3E}">
        <p14:creationId xmlns:p14="http://schemas.microsoft.com/office/powerpoint/2010/main" val="60115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ED87-920F-7441-97BE-AB993018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3266-6676-5D45-9026-4E3F7FC4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539" y="1912014"/>
            <a:ext cx="4185856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Submit ML Query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DDB4D-9558-3E4C-9F86-48DB49F08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" y="1912014"/>
            <a:ext cx="4264949" cy="426494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FE9502A-0F73-2244-BF8B-689908078C6E}"/>
              </a:ext>
            </a:extLst>
          </p:cNvPr>
          <p:cNvSpPr/>
          <p:nvPr/>
        </p:nvSpPr>
        <p:spPr>
          <a:xfrm>
            <a:off x="1903614" y="2286000"/>
            <a:ext cx="1148716" cy="48213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88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ED87-920F-7441-97BE-AB993018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3266-6676-5D45-9026-4E3F7FC4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539" y="1912014"/>
            <a:ext cx="4185856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Submit ML Query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Logical Learning Plan (LLP)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DDB4D-9558-3E4C-9F86-48DB49F08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" y="1912014"/>
            <a:ext cx="4264949" cy="426494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E77FB16-CAEC-3D49-AA99-27A308929E17}"/>
              </a:ext>
            </a:extLst>
          </p:cNvPr>
          <p:cNvSpPr/>
          <p:nvPr/>
        </p:nvSpPr>
        <p:spPr>
          <a:xfrm>
            <a:off x="2233999" y="3042457"/>
            <a:ext cx="1473477" cy="71489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723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ED87-920F-7441-97BE-AB993018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MLbase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3266-6676-5D45-9026-4E3F7FC4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539" y="1912014"/>
            <a:ext cx="4185856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Submit ML Query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Logical Learning Plan (LLP)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latin typeface="Helvetica" pitchFamily="2" charset="0"/>
              </a:rPr>
              <a:t>Physical Learning Plan (PLP)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FDDB4D-9558-3E4C-9F86-48DB49F08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" y="1912014"/>
            <a:ext cx="4264949" cy="426494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7274FA7-5123-A540-B667-4F5C46B673AF}"/>
              </a:ext>
            </a:extLst>
          </p:cNvPr>
          <p:cNvSpPr/>
          <p:nvPr/>
        </p:nvSpPr>
        <p:spPr>
          <a:xfrm>
            <a:off x="2233999" y="3687040"/>
            <a:ext cx="1473477" cy="71489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694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1454</TotalTime>
  <Words>888</Words>
  <Application>Microsoft Macintosh PowerPoint</Application>
  <PresentationFormat>On-screen Show (4:3)</PresentationFormat>
  <Paragraphs>166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等线</vt:lpstr>
      <vt:lpstr>等线 Light</vt:lpstr>
      <vt:lpstr>Arial</vt:lpstr>
      <vt:lpstr>Arial Hebrew</vt:lpstr>
      <vt:lpstr>Ayuthaya</vt:lpstr>
      <vt:lpstr>Calibri</vt:lpstr>
      <vt:lpstr>Calibri Light</vt:lpstr>
      <vt:lpstr>Cambria Math</vt:lpstr>
      <vt:lpstr>Courier</vt:lpstr>
      <vt:lpstr>Helvetica</vt:lpstr>
      <vt:lpstr>Office Theme</vt:lpstr>
      <vt:lpstr>MLbase: A Distributed Machine-learning System</vt:lpstr>
      <vt:lpstr>To perform a ML task</vt:lpstr>
      <vt:lpstr>Machine Learning is hard...</vt:lpstr>
      <vt:lpstr>What does MLbase provide to tackle these problems?</vt:lpstr>
      <vt:lpstr>A Declarative Approach to ML</vt:lpstr>
      <vt:lpstr>Example: ALS Prediction</vt:lpstr>
      <vt:lpstr>MLbase Architecture</vt:lpstr>
      <vt:lpstr>MLbase Architecture</vt:lpstr>
      <vt:lpstr>MLbase Architecture</vt:lpstr>
      <vt:lpstr>MLbase Architecture</vt:lpstr>
      <vt:lpstr>MLbase Architecture</vt:lpstr>
      <vt:lpstr>Step 1: Translation</vt:lpstr>
      <vt:lpstr>Step 1: Translation</vt:lpstr>
      <vt:lpstr>Pruning model search space</vt:lpstr>
      <vt:lpstr>Step 2: Optimization</vt:lpstr>
      <vt:lpstr>Adaptive Optimizer</vt:lpstr>
      <vt:lpstr>Optimizer Examples</vt:lpstr>
      <vt:lpstr>Accuracy comparison(1)</vt:lpstr>
      <vt:lpstr>Accuracy comparison(2)</vt:lpstr>
      <vt:lpstr>Step 3: LLP to PLP</vt:lpstr>
      <vt:lpstr>MLbase Runtime</vt:lpstr>
      <vt:lpstr>Continuous Refinement</vt:lpstr>
      <vt:lpstr>Stream Data Model</vt:lpstr>
      <vt:lpstr>From the “summary”</vt:lpstr>
      <vt:lpstr>ML Algorithm Extension</vt:lpstr>
      <vt:lpstr>Q: What is missing in this system?</vt:lpstr>
      <vt:lpstr>Q: What is missing in this system?</vt:lpstr>
      <vt:lpstr>Thanks!</vt:lpstr>
    </vt:vector>
  </TitlesOfParts>
  <Company/>
  <LinksUpToDate>false</LinksUpToDate>
  <SharedDoc>false</SharedDoc>
  <HyperlinksChanged>false</HyperlinksChanged>
  <AppVersion>16.0008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MLBase</dc:title>
  <dc:creator>Microsoft Office User</dc:creator>
  <cp:lastModifiedBy>Microsoft Office User</cp:lastModifiedBy>
  <cp:revision>95</cp:revision>
  <dcterms:created xsi:type="dcterms:W3CDTF">2017-11-11T22:12:35Z</dcterms:created>
  <dcterms:modified xsi:type="dcterms:W3CDTF">2017-11-12T23:02:11Z</dcterms:modified>
</cp:coreProperties>
</file>

<file path=docProps/thumbnail.jpeg>
</file>